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57" r:id="rId3"/>
    <p:sldId id="264" r:id="rId4"/>
    <p:sldId id="265" r:id="rId5"/>
    <p:sldId id="266" r:id="rId6"/>
    <p:sldId id="263" r:id="rId7"/>
    <p:sldId id="258" r:id="rId8"/>
    <p:sldId id="259" r:id="rId9"/>
    <p:sldId id="260" r:id="rId10"/>
    <p:sldId id="261" r:id="rId11"/>
    <p:sldId id="272" r:id="rId12"/>
    <p:sldId id="273" r:id="rId13"/>
    <p:sldId id="274" r:id="rId14"/>
    <p:sldId id="275" r:id="rId15"/>
    <p:sldId id="276" r:id="rId16"/>
    <p:sldId id="287" r:id="rId17"/>
    <p:sldId id="288" r:id="rId18"/>
    <p:sldId id="277" r:id="rId19"/>
    <p:sldId id="278" r:id="rId20"/>
    <p:sldId id="279" r:id="rId21"/>
    <p:sldId id="280" r:id="rId22"/>
    <p:sldId id="281" r:id="rId23"/>
    <p:sldId id="282" r:id="rId24"/>
    <p:sldId id="283" r:id="rId25"/>
    <p:sldId id="286" r:id="rId26"/>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230" y="-91"/>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D0640EE0-B82C-B747-AD4F-1418FADE9EEB}"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312B8-BE58-B248-B421-3B601DED332A}" type="slidenum">
              <a:rPr lang="en-US" smtClean="0"/>
              <a:t>‹#›</a:t>
            </a:fld>
            <a:endParaRPr lang="en-US"/>
          </a:p>
        </p:txBody>
      </p:sp>
    </p:spTree>
    <p:extLst>
      <p:ext uri="{BB962C8B-B14F-4D97-AF65-F5344CB8AC3E}">
        <p14:creationId xmlns:p14="http://schemas.microsoft.com/office/powerpoint/2010/main" val="898934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0640EE0-B82C-B747-AD4F-1418FADE9EEB}"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312B8-BE58-B248-B421-3B601DED332A}" type="slidenum">
              <a:rPr lang="en-US" smtClean="0"/>
              <a:t>‹#›</a:t>
            </a:fld>
            <a:endParaRPr lang="en-US"/>
          </a:p>
        </p:txBody>
      </p:sp>
    </p:spTree>
    <p:extLst>
      <p:ext uri="{BB962C8B-B14F-4D97-AF65-F5344CB8AC3E}">
        <p14:creationId xmlns:p14="http://schemas.microsoft.com/office/powerpoint/2010/main" val="343635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0640EE0-B82C-B747-AD4F-1418FADE9EEB}"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312B8-BE58-B248-B421-3B601DED332A}" type="slidenum">
              <a:rPr lang="en-US" smtClean="0"/>
              <a:t>‹#›</a:t>
            </a:fld>
            <a:endParaRPr lang="en-US"/>
          </a:p>
        </p:txBody>
      </p:sp>
    </p:spTree>
    <p:extLst>
      <p:ext uri="{BB962C8B-B14F-4D97-AF65-F5344CB8AC3E}">
        <p14:creationId xmlns:p14="http://schemas.microsoft.com/office/powerpoint/2010/main" val="172924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0640EE0-B82C-B747-AD4F-1418FADE9EEB}"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312B8-BE58-B248-B421-3B601DED332A}" type="slidenum">
              <a:rPr lang="en-US" smtClean="0"/>
              <a:t>‹#›</a:t>
            </a:fld>
            <a:endParaRPr lang="en-US"/>
          </a:p>
        </p:txBody>
      </p:sp>
    </p:spTree>
    <p:extLst>
      <p:ext uri="{BB962C8B-B14F-4D97-AF65-F5344CB8AC3E}">
        <p14:creationId xmlns:p14="http://schemas.microsoft.com/office/powerpoint/2010/main" val="136351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D0640EE0-B82C-B747-AD4F-1418FADE9EEB}"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312B8-BE58-B248-B421-3B601DED332A}" type="slidenum">
              <a:rPr lang="en-US" smtClean="0"/>
              <a:t>‹#›</a:t>
            </a:fld>
            <a:endParaRPr lang="en-US"/>
          </a:p>
        </p:txBody>
      </p:sp>
    </p:spTree>
    <p:extLst>
      <p:ext uri="{BB962C8B-B14F-4D97-AF65-F5344CB8AC3E}">
        <p14:creationId xmlns:p14="http://schemas.microsoft.com/office/powerpoint/2010/main" val="2065727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D0640EE0-B82C-B747-AD4F-1418FADE9EEB}" type="datetimeFigureOut">
              <a:rPr lang="en-US" smtClean="0"/>
              <a:t>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312B8-BE58-B248-B421-3B601DED332A}" type="slidenum">
              <a:rPr lang="en-US" smtClean="0"/>
              <a:t>‹#›</a:t>
            </a:fld>
            <a:endParaRPr lang="en-US"/>
          </a:p>
        </p:txBody>
      </p:sp>
    </p:spTree>
    <p:extLst>
      <p:ext uri="{BB962C8B-B14F-4D97-AF65-F5344CB8AC3E}">
        <p14:creationId xmlns:p14="http://schemas.microsoft.com/office/powerpoint/2010/main" val="318411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D0640EE0-B82C-B747-AD4F-1418FADE9EEB}" type="datetimeFigureOut">
              <a:rPr lang="en-US" smtClean="0"/>
              <a:t>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1312B8-BE58-B248-B421-3B601DED332A}" type="slidenum">
              <a:rPr lang="en-US" smtClean="0"/>
              <a:t>‹#›</a:t>
            </a:fld>
            <a:endParaRPr lang="en-US"/>
          </a:p>
        </p:txBody>
      </p:sp>
    </p:spTree>
    <p:extLst>
      <p:ext uri="{BB962C8B-B14F-4D97-AF65-F5344CB8AC3E}">
        <p14:creationId xmlns:p14="http://schemas.microsoft.com/office/powerpoint/2010/main" val="189403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D0640EE0-B82C-B747-AD4F-1418FADE9EEB}" type="datetimeFigureOut">
              <a:rPr lang="en-US" smtClean="0"/>
              <a:t>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1312B8-BE58-B248-B421-3B601DED332A}" type="slidenum">
              <a:rPr lang="en-US" smtClean="0"/>
              <a:t>‹#›</a:t>
            </a:fld>
            <a:endParaRPr lang="en-US"/>
          </a:p>
        </p:txBody>
      </p:sp>
    </p:spTree>
    <p:extLst>
      <p:ext uri="{BB962C8B-B14F-4D97-AF65-F5344CB8AC3E}">
        <p14:creationId xmlns:p14="http://schemas.microsoft.com/office/powerpoint/2010/main" val="158113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40EE0-B82C-B747-AD4F-1418FADE9EEB}" type="datetimeFigureOut">
              <a:rPr lang="en-US" smtClean="0"/>
              <a:t>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1312B8-BE58-B248-B421-3B601DED332A}" type="slidenum">
              <a:rPr lang="en-US" smtClean="0"/>
              <a:t>‹#›</a:t>
            </a:fld>
            <a:endParaRPr lang="en-US"/>
          </a:p>
        </p:txBody>
      </p:sp>
    </p:spTree>
    <p:extLst>
      <p:ext uri="{BB962C8B-B14F-4D97-AF65-F5344CB8AC3E}">
        <p14:creationId xmlns:p14="http://schemas.microsoft.com/office/powerpoint/2010/main" val="212093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0640EE0-B82C-B747-AD4F-1418FADE9EEB}" type="datetimeFigureOut">
              <a:rPr lang="en-US" smtClean="0"/>
              <a:t>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312B8-BE58-B248-B421-3B601DED332A}" type="slidenum">
              <a:rPr lang="en-US" smtClean="0"/>
              <a:t>‹#›</a:t>
            </a:fld>
            <a:endParaRPr lang="en-US"/>
          </a:p>
        </p:txBody>
      </p:sp>
    </p:spTree>
    <p:extLst>
      <p:ext uri="{BB962C8B-B14F-4D97-AF65-F5344CB8AC3E}">
        <p14:creationId xmlns:p14="http://schemas.microsoft.com/office/powerpoint/2010/main" val="324074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0640EE0-B82C-B747-AD4F-1418FADE9EEB}" type="datetimeFigureOut">
              <a:rPr lang="en-US" smtClean="0"/>
              <a:t>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312B8-BE58-B248-B421-3B601DED332A}" type="slidenum">
              <a:rPr lang="en-US" smtClean="0"/>
              <a:t>‹#›</a:t>
            </a:fld>
            <a:endParaRPr lang="en-US"/>
          </a:p>
        </p:txBody>
      </p:sp>
    </p:spTree>
    <p:extLst>
      <p:ext uri="{BB962C8B-B14F-4D97-AF65-F5344CB8AC3E}">
        <p14:creationId xmlns:p14="http://schemas.microsoft.com/office/powerpoint/2010/main" val="3447637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0640EE0-B82C-B747-AD4F-1418FADE9EEB}" type="datetimeFigureOut">
              <a:rPr lang="en-US" smtClean="0"/>
              <a:t>2/7/2016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621312B8-BE58-B248-B421-3B601DED332A}" type="slidenum">
              <a:rPr lang="en-US" smtClean="0"/>
              <a:t>‹#›</a:t>
            </a:fld>
            <a:endParaRPr lang="en-US"/>
          </a:p>
        </p:txBody>
      </p:sp>
    </p:spTree>
    <p:extLst>
      <p:ext uri="{BB962C8B-B14F-4D97-AF65-F5344CB8AC3E}">
        <p14:creationId xmlns:p14="http://schemas.microsoft.com/office/powerpoint/2010/main" val="4251610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715000"/>
          </a:xfrm>
          <a:prstGeom prst="rect">
            <a:avLst/>
          </a:prstGeom>
        </p:spPr>
      </p:pic>
      <p:pic>
        <p:nvPicPr>
          <p:cNvPr id="6" name="Picture 5" descr="Flinders St Crow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9783"/>
            <a:ext cx="9155044" cy="6866283"/>
          </a:xfrm>
          <a:prstGeom prst="rect">
            <a:avLst/>
          </a:prstGeom>
        </p:spPr>
      </p:pic>
    </p:spTree>
    <p:extLst>
      <p:ext uri="{BB962C8B-B14F-4D97-AF65-F5344CB8AC3E}">
        <p14:creationId xmlns:p14="http://schemas.microsoft.com/office/powerpoint/2010/main" val="1753526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715000"/>
          </a:xfrm>
          <a:prstGeom prst="rect">
            <a:avLst/>
          </a:prstGeom>
        </p:spPr>
      </p:pic>
      <p:sp>
        <p:nvSpPr>
          <p:cNvPr id="3" name="TextBox 2"/>
          <p:cNvSpPr txBox="1"/>
          <p:nvPr/>
        </p:nvSpPr>
        <p:spPr>
          <a:xfrm>
            <a:off x="2240924" y="336864"/>
            <a:ext cx="6849867" cy="2800767"/>
          </a:xfrm>
          <a:prstGeom prst="rect">
            <a:avLst/>
          </a:prstGeom>
          <a:noFill/>
        </p:spPr>
        <p:txBody>
          <a:bodyPr wrap="square" rtlCol="0">
            <a:spAutoFit/>
          </a:bodyPr>
          <a:lstStyle/>
          <a:p>
            <a:pPr algn="r"/>
            <a:r>
              <a:rPr lang="en-US" sz="8800" dirty="0" smtClean="0">
                <a:solidFill>
                  <a:schemeClr val="bg1"/>
                </a:solidFill>
              </a:rPr>
              <a:t>COMMUNITY ENGAGEMENT</a:t>
            </a:r>
            <a:endParaRPr lang="en-US" sz="8800" dirty="0">
              <a:solidFill>
                <a:schemeClr val="bg1"/>
              </a:solidFill>
            </a:endParaRPr>
          </a:p>
        </p:txBody>
      </p:sp>
      <p:pic>
        <p:nvPicPr>
          <p:cNvPr id="4" name="Picture 3" descr="Ca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69" y="344465"/>
            <a:ext cx="2043136" cy="2043136"/>
          </a:xfrm>
          <a:prstGeom prst="rect">
            <a:avLst/>
          </a:prstGeom>
        </p:spPr>
      </p:pic>
    </p:spTree>
    <p:extLst>
      <p:ext uri="{BB962C8B-B14F-4D97-AF65-F5344CB8AC3E}">
        <p14:creationId xmlns:p14="http://schemas.microsoft.com/office/powerpoint/2010/main" val="3010084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20 Vision 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05382"/>
          </a:xfrm>
          <a:prstGeom prst="rect">
            <a:avLst/>
          </a:prstGeom>
        </p:spPr>
      </p:pic>
      <p:sp>
        <p:nvSpPr>
          <p:cNvPr id="2" name="TextBox 1"/>
          <p:cNvSpPr txBox="1"/>
          <p:nvPr/>
        </p:nvSpPr>
        <p:spPr>
          <a:xfrm>
            <a:off x="301894" y="241034"/>
            <a:ext cx="8640409" cy="769441"/>
          </a:xfrm>
          <a:prstGeom prst="rect">
            <a:avLst/>
          </a:prstGeom>
          <a:noFill/>
        </p:spPr>
        <p:txBody>
          <a:bodyPr wrap="square" rtlCol="0">
            <a:spAutoFit/>
          </a:bodyPr>
          <a:lstStyle/>
          <a:p>
            <a:pPr algn="ctr"/>
            <a:r>
              <a:rPr lang="en-US" sz="4400" b="1" dirty="0" smtClean="0">
                <a:solidFill>
                  <a:srgbClr val="FFFFFF"/>
                </a:solidFill>
              </a:rPr>
              <a:t>OUR VISION…</a:t>
            </a:r>
            <a:r>
              <a:rPr lang="en-US" sz="4400" dirty="0" smtClean="0">
                <a:solidFill>
                  <a:srgbClr val="FFFFFF"/>
                </a:solidFill>
              </a:rPr>
              <a:t> </a:t>
            </a:r>
          </a:p>
        </p:txBody>
      </p:sp>
      <p:sp>
        <p:nvSpPr>
          <p:cNvPr id="5" name="Rectangle 4"/>
          <p:cNvSpPr/>
          <p:nvPr/>
        </p:nvSpPr>
        <p:spPr>
          <a:xfrm>
            <a:off x="825993" y="916841"/>
            <a:ext cx="7371987" cy="3046988"/>
          </a:xfrm>
          <a:prstGeom prst="rect">
            <a:avLst/>
          </a:prstGeom>
        </p:spPr>
        <p:txBody>
          <a:bodyPr wrap="square">
            <a:spAutoFit/>
          </a:bodyPr>
          <a:lstStyle/>
          <a:p>
            <a:pPr algn="ctr"/>
            <a:r>
              <a:rPr lang="en-AU" sz="3400" dirty="0">
                <a:solidFill>
                  <a:srgbClr val="FFFFFF"/>
                </a:solidFill>
              </a:rPr>
              <a:t>To be a community of empowered believers reaching our city, state, nation and globe for Christ.</a:t>
            </a:r>
          </a:p>
          <a:p>
            <a:pPr algn="ctr"/>
            <a:r>
              <a:rPr lang="en-AU" sz="3400" dirty="0">
                <a:solidFill>
                  <a:srgbClr val="FFFFFF"/>
                </a:solidFill>
              </a:rPr>
              <a:t> </a:t>
            </a:r>
          </a:p>
          <a:p>
            <a:pPr algn="ctr"/>
            <a:r>
              <a:rPr lang="en-US" sz="2800" i="1" dirty="0">
                <a:solidFill>
                  <a:srgbClr val="FFFFFF"/>
                </a:solidFill>
              </a:rPr>
              <a:t>“Come, follow me,” Jesus said, “and I will make you fishers of men.” </a:t>
            </a:r>
            <a:r>
              <a:rPr lang="en-US" sz="2400" dirty="0">
                <a:solidFill>
                  <a:srgbClr val="FFFFFF"/>
                </a:solidFill>
              </a:rPr>
              <a:t>(Matthew 4:19 NIV)</a:t>
            </a:r>
            <a:endParaRPr lang="en-AU" sz="2400" dirty="0">
              <a:solidFill>
                <a:srgbClr val="FFFFFF"/>
              </a:solidFill>
            </a:endParaRPr>
          </a:p>
        </p:txBody>
      </p:sp>
    </p:spTree>
    <p:extLst>
      <p:ext uri="{BB962C8B-B14F-4D97-AF65-F5344CB8AC3E}">
        <p14:creationId xmlns:p14="http://schemas.microsoft.com/office/powerpoint/2010/main" val="2693006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20 Vision 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05382"/>
          </a:xfrm>
          <a:prstGeom prst="rect">
            <a:avLst/>
          </a:prstGeom>
        </p:spPr>
      </p:pic>
      <p:sp>
        <p:nvSpPr>
          <p:cNvPr id="2" name="TextBox 1"/>
          <p:cNvSpPr txBox="1"/>
          <p:nvPr/>
        </p:nvSpPr>
        <p:spPr>
          <a:xfrm>
            <a:off x="301894" y="127457"/>
            <a:ext cx="8640409" cy="769441"/>
          </a:xfrm>
          <a:prstGeom prst="rect">
            <a:avLst/>
          </a:prstGeom>
          <a:noFill/>
        </p:spPr>
        <p:txBody>
          <a:bodyPr wrap="square" rtlCol="0">
            <a:spAutoFit/>
          </a:bodyPr>
          <a:lstStyle/>
          <a:p>
            <a:pPr algn="ctr"/>
            <a:r>
              <a:rPr lang="en-US" sz="4400" b="1" dirty="0" smtClean="0">
                <a:solidFill>
                  <a:srgbClr val="FFFFFF"/>
                </a:solidFill>
              </a:rPr>
              <a:t>OUR MISSION…</a:t>
            </a:r>
            <a:r>
              <a:rPr lang="en-US" sz="4400" dirty="0" smtClean="0">
                <a:solidFill>
                  <a:srgbClr val="FFFFFF"/>
                </a:solidFill>
              </a:rPr>
              <a:t> </a:t>
            </a:r>
          </a:p>
        </p:txBody>
      </p:sp>
      <p:sp>
        <p:nvSpPr>
          <p:cNvPr id="5" name="Rectangle 4"/>
          <p:cNvSpPr/>
          <p:nvPr/>
        </p:nvSpPr>
        <p:spPr>
          <a:xfrm>
            <a:off x="650469" y="770893"/>
            <a:ext cx="8032782" cy="4031873"/>
          </a:xfrm>
          <a:prstGeom prst="rect">
            <a:avLst/>
          </a:prstGeom>
        </p:spPr>
        <p:txBody>
          <a:bodyPr wrap="square">
            <a:spAutoFit/>
          </a:bodyPr>
          <a:lstStyle/>
          <a:p>
            <a:pPr algn="ctr"/>
            <a:r>
              <a:rPr lang="en-AU" sz="3400" dirty="0" smtClean="0">
                <a:solidFill>
                  <a:srgbClr val="FFFFFF"/>
                </a:solidFill>
              </a:rPr>
              <a:t>To develop people into fully devoted followers of Jesus Christ.</a:t>
            </a:r>
          </a:p>
          <a:p>
            <a:pPr algn="ctr"/>
            <a:endParaRPr lang="en-AU" sz="2000" dirty="0">
              <a:solidFill>
                <a:srgbClr val="FFFFFF"/>
              </a:solidFill>
            </a:endParaRPr>
          </a:p>
          <a:p>
            <a:pPr algn="ctr"/>
            <a:r>
              <a:rPr lang="en-US" sz="2800" i="1" dirty="0" smtClean="0">
                <a:solidFill>
                  <a:srgbClr val="FFFFFF"/>
                </a:solidFill>
              </a:rPr>
              <a:t>“Therefore </a:t>
            </a:r>
            <a:r>
              <a:rPr lang="en-US" sz="2800" i="1" dirty="0">
                <a:solidFill>
                  <a:srgbClr val="FFFFFF"/>
                </a:solidFill>
              </a:rPr>
              <a:t>go and make disciples of all nations, </a:t>
            </a:r>
            <a:r>
              <a:rPr lang="en-US" sz="2800" i="1" dirty="0" err="1">
                <a:solidFill>
                  <a:srgbClr val="FFFFFF"/>
                </a:solidFill>
              </a:rPr>
              <a:t>baptising</a:t>
            </a:r>
            <a:r>
              <a:rPr lang="en-US" sz="2800" i="1" dirty="0">
                <a:solidFill>
                  <a:srgbClr val="FFFFFF"/>
                </a:solidFill>
              </a:rPr>
              <a:t> them in the name of the Father and of the Son and of the Holy Spirit and teaching them to obey everything I have commanded </a:t>
            </a:r>
            <a:r>
              <a:rPr lang="en-US" sz="2800" i="1" dirty="0" smtClean="0">
                <a:solidFill>
                  <a:srgbClr val="FFFFFF"/>
                </a:solidFill>
              </a:rPr>
              <a:t>you…</a:t>
            </a:r>
            <a:r>
              <a:rPr lang="en-US" sz="2800" dirty="0" smtClean="0">
                <a:solidFill>
                  <a:srgbClr val="FFFFFF"/>
                </a:solidFill>
              </a:rPr>
              <a:t>” </a:t>
            </a:r>
          </a:p>
          <a:p>
            <a:pPr algn="ctr"/>
            <a:r>
              <a:rPr lang="en-US" sz="2800" dirty="0">
                <a:solidFill>
                  <a:srgbClr val="FFFFFF"/>
                </a:solidFill>
              </a:rPr>
              <a:t>	</a:t>
            </a:r>
            <a:r>
              <a:rPr lang="en-US" sz="2800" dirty="0" smtClean="0">
                <a:solidFill>
                  <a:srgbClr val="FFFFFF"/>
                </a:solidFill>
              </a:rPr>
              <a:t>							</a:t>
            </a:r>
            <a:r>
              <a:rPr lang="en-US" sz="2800" smtClean="0">
                <a:solidFill>
                  <a:srgbClr val="FFFFFF"/>
                </a:solidFill>
              </a:rPr>
              <a:t>	</a:t>
            </a:r>
            <a:r>
              <a:rPr lang="en-US" sz="2400" smtClean="0">
                <a:solidFill>
                  <a:srgbClr val="FFFFFF"/>
                </a:solidFill>
              </a:rPr>
              <a:t>(</a:t>
            </a:r>
            <a:r>
              <a:rPr lang="en-US" sz="2400" dirty="0">
                <a:solidFill>
                  <a:srgbClr val="FFFFFF"/>
                </a:solidFill>
              </a:rPr>
              <a:t>Matthew 28:19-20 NIV)</a:t>
            </a:r>
            <a:endParaRPr lang="en-AU" sz="2400" dirty="0">
              <a:solidFill>
                <a:srgbClr val="FFFFFF"/>
              </a:solidFill>
            </a:endParaRPr>
          </a:p>
          <a:p>
            <a:pPr algn="ctr"/>
            <a:endParaRPr lang="en-AU" sz="2800" dirty="0">
              <a:solidFill>
                <a:srgbClr val="FFFFFF"/>
              </a:solidFill>
            </a:endParaRPr>
          </a:p>
        </p:txBody>
      </p:sp>
    </p:spTree>
    <p:extLst>
      <p:ext uri="{BB962C8B-B14F-4D97-AF65-F5344CB8AC3E}">
        <p14:creationId xmlns:p14="http://schemas.microsoft.com/office/powerpoint/2010/main" val="195530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20 Vision 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05382"/>
          </a:xfrm>
          <a:prstGeom prst="rect">
            <a:avLst/>
          </a:prstGeom>
        </p:spPr>
      </p:pic>
      <p:sp>
        <p:nvSpPr>
          <p:cNvPr id="2" name="TextBox 1"/>
          <p:cNvSpPr txBox="1"/>
          <p:nvPr/>
        </p:nvSpPr>
        <p:spPr>
          <a:xfrm>
            <a:off x="301894" y="512177"/>
            <a:ext cx="8640409" cy="769441"/>
          </a:xfrm>
          <a:prstGeom prst="rect">
            <a:avLst/>
          </a:prstGeom>
          <a:noFill/>
        </p:spPr>
        <p:txBody>
          <a:bodyPr wrap="square" rtlCol="0">
            <a:spAutoFit/>
          </a:bodyPr>
          <a:lstStyle/>
          <a:p>
            <a:pPr algn="ctr"/>
            <a:r>
              <a:rPr lang="en-US" sz="4400" b="1" dirty="0" smtClean="0">
                <a:solidFill>
                  <a:srgbClr val="FFFFFF"/>
                </a:solidFill>
              </a:rPr>
              <a:t>OUR MINISTRY STRATEGY…</a:t>
            </a:r>
            <a:r>
              <a:rPr lang="en-US" sz="4400" dirty="0" smtClean="0">
                <a:solidFill>
                  <a:srgbClr val="FFFFFF"/>
                </a:solidFill>
              </a:rPr>
              <a:t> </a:t>
            </a:r>
          </a:p>
        </p:txBody>
      </p:sp>
      <p:sp>
        <p:nvSpPr>
          <p:cNvPr id="5" name="Rectangle 4"/>
          <p:cNvSpPr/>
          <p:nvPr/>
        </p:nvSpPr>
        <p:spPr>
          <a:xfrm>
            <a:off x="650469" y="1607234"/>
            <a:ext cx="8032782" cy="2092881"/>
          </a:xfrm>
          <a:prstGeom prst="rect">
            <a:avLst/>
          </a:prstGeom>
        </p:spPr>
        <p:txBody>
          <a:bodyPr wrap="square">
            <a:spAutoFit/>
          </a:bodyPr>
          <a:lstStyle/>
          <a:p>
            <a:pPr algn="ctr"/>
            <a:r>
              <a:rPr lang="en-AU" sz="3400" dirty="0" smtClean="0">
                <a:solidFill>
                  <a:srgbClr val="FFFFFF"/>
                </a:solidFill>
              </a:rPr>
              <a:t>We are committed to the task of making disciples (i.e. followers of Jesus Christ) using the strategy of relational environments.</a:t>
            </a:r>
            <a:endParaRPr lang="en-AU" sz="3400" dirty="0">
              <a:solidFill>
                <a:srgbClr val="FFFFFF"/>
              </a:solidFill>
            </a:endParaRPr>
          </a:p>
          <a:p>
            <a:pPr algn="ctr"/>
            <a:endParaRPr lang="en-AU" sz="2800" dirty="0">
              <a:solidFill>
                <a:srgbClr val="FFFFFF"/>
              </a:solidFill>
            </a:endParaRPr>
          </a:p>
        </p:txBody>
      </p:sp>
    </p:spTree>
    <p:extLst>
      <p:ext uri="{BB962C8B-B14F-4D97-AF65-F5344CB8AC3E}">
        <p14:creationId xmlns:p14="http://schemas.microsoft.com/office/powerpoint/2010/main" val="4203583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20 Vision 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05382"/>
          </a:xfrm>
          <a:prstGeom prst="rect">
            <a:avLst/>
          </a:prstGeom>
        </p:spPr>
      </p:pic>
      <p:sp>
        <p:nvSpPr>
          <p:cNvPr id="2" name="TextBox 1"/>
          <p:cNvSpPr txBox="1"/>
          <p:nvPr/>
        </p:nvSpPr>
        <p:spPr>
          <a:xfrm>
            <a:off x="900026" y="692177"/>
            <a:ext cx="7400201" cy="3046988"/>
          </a:xfrm>
          <a:prstGeom prst="rect">
            <a:avLst/>
          </a:prstGeom>
          <a:noFill/>
        </p:spPr>
        <p:txBody>
          <a:bodyPr wrap="square" rtlCol="0">
            <a:spAutoFit/>
          </a:bodyPr>
          <a:lstStyle/>
          <a:p>
            <a:pPr algn="ctr"/>
            <a:r>
              <a:rPr lang="en-US" sz="6000" dirty="0" smtClean="0">
                <a:solidFill>
                  <a:srgbClr val="FFFFFF"/>
                </a:solidFill>
              </a:rPr>
              <a:t>BY FAITH, WE IMAGINE BY </a:t>
            </a:r>
            <a:r>
              <a:rPr lang="en-US" sz="7200" b="1" dirty="0" smtClean="0">
                <a:solidFill>
                  <a:srgbClr val="FFFFFF"/>
                </a:solidFill>
              </a:rPr>
              <a:t>2020</a:t>
            </a:r>
            <a:r>
              <a:rPr lang="en-US" sz="6000" dirty="0" smtClean="0">
                <a:solidFill>
                  <a:srgbClr val="FFFFFF"/>
                </a:solidFill>
              </a:rPr>
              <a:t> THAT OUR CHURCH WILL…</a:t>
            </a:r>
          </a:p>
        </p:txBody>
      </p:sp>
    </p:spTree>
    <p:extLst>
      <p:ext uri="{BB962C8B-B14F-4D97-AF65-F5344CB8AC3E}">
        <p14:creationId xmlns:p14="http://schemas.microsoft.com/office/powerpoint/2010/main" val="3444598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20 Vision 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05382"/>
          </a:xfrm>
          <a:prstGeom prst="rect">
            <a:avLst/>
          </a:prstGeom>
        </p:spPr>
      </p:pic>
      <p:sp>
        <p:nvSpPr>
          <p:cNvPr id="5" name="Rectangle 4"/>
          <p:cNvSpPr/>
          <p:nvPr/>
        </p:nvSpPr>
        <p:spPr>
          <a:xfrm>
            <a:off x="936912" y="853607"/>
            <a:ext cx="7235042" cy="2431435"/>
          </a:xfrm>
          <a:prstGeom prst="rect">
            <a:avLst/>
          </a:prstGeom>
        </p:spPr>
        <p:txBody>
          <a:bodyPr wrap="square">
            <a:spAutoFit/>
          </a:bodyPr>
          <a:lstStyle/>
          <a:p>
            <a:pPr lvl="0" algn="ctr"/>
            <a:r>
              <a:rPr lang="en-US" sz="3600" b="1" i="1" dirty="0" smtClean="0">
                <a:solidFill>
                  <a:srgbClr val="FFFFFF"/>
                </a:solidFill>
              </a:rPr>
              <a:t>1. </a:t>
            </a:r>
            <a:r>
              <a:rPr lang="en-US" sz="3600" i="1" dirty="0" smtClean="0">
                <a:solidFill>
                  <a:srgbClr val="FFFFFF"/>
                </a:solidFill>
              </a:rPr>
              <a:t>Be </a:t>
            </a:r>
            <a:r>
              <a:rPr lang="en-US" sz="3600" i="1" dirty="0">
                <a:solidFill>
                  <a:srgbClr val="FFFFFF"/>
                </a:solidFill>
              </a:rPr>
              <a:t>widely known as a </a:t>
            </a:r>
            <a:r>
              <a:rPr lang="en-US" sz="4000" b="1" i="1" dirty="0">
                <a:solidFill>
                  <a:srgbClr val="FFFFFF"/>
                </a:solidFill>
              </a:rPr>
              <a:t>disciple-making </a:t>
            </a:r>
            <a:r>
              <a:rPr lang="en-US" sz="3600" i="1" dirty="0">
                <a:solidFill>
                  <a:srgbClr val="FFFFFF"/>
                </a:solidFill>
              </a:rPr>
              <a:t>church where a growing number of people are putting Christ first in every aspect of life.</a:t>
            </a:r>
            <a:endParaRPr lang="en-AU" sz="3600" i="1" dirty="0">
              <a:solidFill>
                <a:srgbClr val="FFFFFF"/>
              </a:solidFill>
            </a:endParaRPr>
          </a:p>
        </p:txBody>
      </p:sp>
    </p:spTree>
    <p:extLst>
      <p:ext uri="{BB962C8B-B14F-4D97-AF65-F5344CB8AC3E}">
        <p14:creationId xmlns:p14="http://schemas.microsoft.com/office/powerpoint/2010/main" val="1531973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pulation Growth &amp; Church Attendan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077325" cy="5715000"/>
          </a:xfrm>
          <a:prstGeom prst="rect">
            <a:avLst/>
          </a:prstGeom>
        </p:spPr>
      </p:pic>
    </p:spTree>
    <p:extLst>
      <p:ext uri="{BB962C8B-B14F-4D97-AF65-F5344CB8AC3E}">
        <p14:creationId xmlns:p14="http://schemas.microsoft.com/office/powerpoint/2010/main" val="2173977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20 Vision 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05382"/>
          </a:xfrm>
          <a:prstGeom prst="rect">
            <a:avLst/>
          </a:prstGeom>
        </p:spPr>
      </p:pic>
      <p:sp>
        <p:nvSpPr>
          <p:cNvPr id="2" name="TextBox 1"/>
          <p:cNvSpPr txBox="1"/>
          <p:nvPr/>
        </p:nvSpPr>
        <p:spPr>
          <a:xfrm>
            <a:off x="1259626" y="770328"/>
            <a:ext cx="6818637" cy="2554545"/>
          </a:xfrm>
          <a:prstGeom prst="rect">
            <a:avLst/>
          </a:prstGeom>
          <a:noFill/>
        </p:spPr>
        <p:txBody>
          <a:bodyPr wrap="square" rtlCol="0">
            <a:spAutoFit/>
          </a:bodyPr>
          <a:lstStyle/>
          <a:p>
            <a:pPr algn="ctr"/>
            <a:r>
              <a:rPr lang="en-US" sz="4000" i="1" dirty="0" smtClean="0">
                <a:solidFill>
                  <a:srgbClr val="FFFFFF"/>
                </a:solidFill>
              </a:rPr>
              <a:t>“To reach and disciple people we’ve never reached before means we need to do things that we’ve never done before”</a:t>
            </a:r>
            <a:endParaRPr lang="en-US" sz="4000" i="1" dirty="0">
              <a:solidFill>
                <a:srgbClr val="FFFFFF"/>
              </a:solidFill>
            </a:endParaRPr>
          </a:p>
        </p:txBody>
      </p:sp>
    </p:spTree>
    <p:extLst>
      <p:ext uri="{BB962C8B-B14F-4D97-AF65-F5344CB8AC3E}">
        <p14:creationId xmlns:p14="http://schemas.microsoft.com/office/powerpoint/2010/main" val="1440244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20 Vision 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05382"/>
          </a:xfrm>
          <a:prstGeom prst="rect">
            <a:avLst/>
          </a:prstGeom>
        </p:spPr>
      </p:pic>
      <p:sp>
        <p:nvSpPr>
          <p:cNvPr id="3" name="TextBox 2"/>
          <p:cNvSpPr txBox="1"/>
          <p:nvPr/>
        </p:nvSpPr>
        <p:spPr>
          <a:xfrm>
            <a:off x="1155525" y="853607"/>
            <a:ext cx="6860277" cy="369332"/>
          </a:xfrm>
          <a:prstGeom prst="rect">
            <a:avLst/>
          </a:prstGeom>
          <a:noFill/>
        </p:spPr>
        <p:txBody>
          <a:bodyPr wrap="square" rtlCol="0">
            <a:spAutoFit/>
          </a:bodyPr>
          <a:lstStyle/>
          <a:p>
            <a:endParaRPr lang="en-US" dirty="0"/>
          </a:p>
        </p:txBody>
      </p:sp>
      <p:sp>
        <p:nvSpPr>
          <p:cNvPr id="2" name="Rectangle 1"/>
          <p:cNvSpPr/>
          <p:nvPr/>
        </p:nvSpPr>
        <p:spPr>
          <a:xfrm>
            <a:off x="853631" y="853607"/>
            <a:ext cx="7162171" cy="2923877"/>
          </a:xfrm>
          <a:prstGeom prst="rect">
            <a:avLst/>
          </a:prstGeom>
        </p:spPr>
        <p:txBody>
          <a:bodyPr wrap="square">
            <a:spAutoFit/>
          </a:bodyPr>
          <a:lstStyle/>
          <a:p>
            <a:pPr algn="ctr"/>
            <a:r>
              <a:rPr lang="en-US" sz="3600" b="1" i="1" dirty="0" smtClean="0">
                <a:solidFill>
                  <a:srgbClr val="FFFFFF"/>
                </a:solidFill>
              </a:rPr>
              <a:t>2. </a:t>
            </a:r>
            <a:r>
              <a:rPr lang="en-US" sz="3600" i="1" dirty="0" smtClean="0">
                <a:solidFill>
                  <a:srgbClr val="FFFFFF"/>
                </a:solidFill>
              </a:rPr>
              <a:t>Have </a:t>
            </a:r>
            <a:r>
              <a:rPr lang="en-US" sz="3600" i="1" dirty="0">
                <a:solidFill>
                  <a:srgbClr val="FFFFFF"/>
                </a:solidFill>
              </a:rPr>
              <a:t>close to </a:t>
            </a:r>
            <a:r>
              <a:rPr lang="en-US" sz="4000" b="1" i="1" dirty="0">
                <a:solidFill>
                  <a:srgbClr val="FFFFFF"/>
                </a:solidFill>
              </a:rPr>
              <a:t>80 small groups </a:t>
            </a:r>
            <a:r>
              <a:rPr lang="en-US" sz="3600" i="1" dirty="0">
                <a:solidFill>
                  <a:srgbClr val="FFFFFF"/>
                </a:solidFill>
              </a:rPr>
              <a:t>where young and old are following Jesus, being transformed by Him and are committed to living out His mission in this world. </a:t>
            </a:r>
          </a:p>
        </p:txBody>
      </p:sp>
    </p:spTree>
    <p:extLst>
      <p:ext uri="{BB962C8B-B14F-4D97-AF65-F5344CB8AC3E}">
        <p14:creationId xmlns:p14="http://schemas.microsoft.com/office/powerpoint/2010/main" val="1723757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20 Vision 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05382"/>
          </a:xfrm>
          <a:prstGeom prst="rect">
            <a:avLst/>
          </a:prstGeom>
        </p:spPr>
      </p:pic>
      <p:sp>
        <p:nvSpPr>
          <p:cNvPr id="3" name="TextBox 2"/>
          <p:cNvSpPr txBox="1"/>
          <p:nvPr/>
        </p:nvSpPr>
        <p:spPr>
          <a:xfrm>
            <a:off x="1155525" y="853607"/>
            <a:ext cx="6860277" cy="369332"/>
          </a:xfrm>
          <a:prstGeom prst="rect">
            <a:avLst/>
          </a:prstGeom>
          <a:noFill/>
        </p:spPr>
        <p:txBody>
          <a:bodyPr wrap="square" rtlCol="0">
            <a:spAutoFit/>
          </a:bodyPr>
          <a:lstStyle/>
          <a:p>
            <a:endParaRPr lang="en-US" dirty="0"/>
          </a:p>
        </p:txBody>
      </p:sp>
      <p:sp>
        <p:nvSpPr>
          <p:cNvPr id="2" name="Rectangle 1"/>
          <p:cNvSpPr/>
          <p:nvPr/>
        </p:nvSpPr>
        <p:spPr>
          <a:xfrm>
            <a:off x="895271" y="422131"/>
            <a:ext cx="7120531" cy="3600986"/>
          </a:xfrm>
          <a:prstGeom prst="rect">
            <a:avLst/>
          </a:prstGeom>
        </p:spPr>
        <p:txBody>
          <a:bodyPr wrap="square">
            <a:spAutoFit/>
          </a:bodyPr>
          <a:lstStyle/>
          <a:p>
            <a:pPr lvl="0" algn="ctr"/>
            <a:r>
              <a:rPr lang="en-US" sz="3600" b="1" i="1" dirty="0">
                <a:solidFill>
                  <a:srgbClr val="FFFFFF"/>
                </a:solidFill>
              </a:rPr>
              <a:t>3</a:t>
            </a:r>
            <a:r>
              <a:rPr lang="en-US" sz="3600" b="1" i="1" dirty="0" smtClean="0">
                <a:solidFill>
                  <a:srgbClr val="FFFFFF"/>
                </a:solidFill>
              </a:rPr>
              <a:t>.</a:t>
            </a:r>
            <a:r>
              <a:rPr lang="en-US" sz="3600" dirty="0" smtClean="0">
                <a:solidFill>
                  <a:srgbClr val="FFFFFF"/>
                </a:solidFill>
              </a:rPr>
              <a:t> </a:t>
            </a:r>
            <a:r>
              <a:rPr lang="en-US" sz="3600" i="1" dirty="0">
                <a:solidFill>
                  <a:srgbClr val="FFFFFF"/>
                </a:solidFill>
              </a:rPr>
              <a:t>Expand the reach of our community engagement through </a:t>
            </a:r>
            <a:r>
              <a:rPr lang="en-US" sz="4000" b="1" i="1" dirty="0">
                <a:solidFill>
                  <a:srgbClr val="FFFFFF"/>
                </a:solidFill>
              </a:rPr>
              <a:t>Bendigo Baptist Community Care Inc</a:t>
            </a:r>
            <a:r>
              <a:rPr lang="en-US" sz="3600" i="1" dirty="0">
                <a:solidFill>
                  <a:srgbClr val="FFFFFF"/>
                </a:solidFill>
              </a:rPr>
              <a:t>. (BBCCI) and grow the </a:t>
            </a:r>
            <a:r>
              <a:rPr lang="en-US" sz="4000" b="1" i="1" dirty="0">
                <a:solidFill>
                  <a:srgbClr val="FFFFFF"/>
                </a:solidFill>
              </a:rPr>
              <a:t>Bendigo Christian College</a:t>
            </a:r>
            <a:r>
              <a:rPr lang="en-US" sz="3600" i="1" dirty="0">
                <a:solidFill>
                  <a:srgbClr val="FFFFFF"/>
                </a:solidFill>
              </a:rPr>
              <a:t> to a size of 100 students</a:t>
            </a:r>
            <a:r>
              <a:rPr lang="en-US" sz="3600" i="1" dirty="0" smtClean="0">
                <a:solidFill>
                  <a:srgbClr val="FFFFFF"/>
                </a:solidFill>
              </a:rPr>
              <a:t>.</a:t>
            </a:r>
            <a:r>
              <a:rPr lang="en-US" sz="3600" b="1" i="1" dirty="0" smtClean="0">
                <a:solidFill>
                  <a:srgbClr val="FFFFFF"/>
                </a:solidFill>
              </a:rPr>
              <a:t> </a:t>
            </a:r>
            <a:endParaRPr lang="en-US" sz="3600" i="1" dirty="0">
              <a:solidFill>
                <a:srgbClr val="FFFFFF"/>
              </a:solidFill>
            </a:endParaRPr>
          </a:p>
        </p:txBody>
      </p:sp>
    </p:spTree>
    <p:extLst>
      <p:ext uri="{BB962C8B-B14F-4D97-AF65-F5344CB8AC3E}">
        <p14:creationId xmlns:p14="http://schemas.microsoft.com/office/powerpoint/2010/main" val="2501084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715000"/>
          </a:xfrm>
          <a:prstGeom prst="rect">
            <a:avLst/>
          </a:prstGeom>
        </p:spPr>
      </p:pic>
      <p:sp>
        <p:nvSpPr>
          <p:cNvPr id="6" name="Rectangle 5"/>
          <p:cNvSpPr/>
          <p:nvPr/>
        </p:nvSpPr>
        <p:spPr>
          <a:xfrm>
            <a:off x="524486" y="228896"/>
            <a:ext cx="7950104" cy="3231654"/>
          </a:xfrm>
          <a:prstGeom prst="rect">
            <a:avLst/>
          </a:prstGeom>
        </p:spPr>
        <p:txBody>
          <a:bodyPr wrap="square">
            <a:spAutoFit/>
          </a:bodyPr>
          <a:lstStyle/>
          <a:p>
            <a:pPr algn="ctr"/>
            <a:r>
              <a:rPr lang="en-US" sz="3400" dirty="0">
                <a:solidFill>
                  <a:srgbClr val="FFFFFF"/>
                </a:solidFill>
              </a:rPr>
              <a:t>“…the king was attracted to Esther more than to any of the other women, and she won his favor and approval more than any of the other virgins. So he set a royal crown on her head and made her queen instead of </a:t>
            </a:r>
            <a:r>
              <a:rPr lang="en-US" sz="3400" dirty="0" err="1">
                <a:solidFill>
                  <a:srgbClr val="FFFFFF"/>
                </a:solidFill>
              </a:rPr>
              <a:t>Vashti</a:t>
            </a:r>
            <a:r>
              <a:rPr lang="en-US" sz="3400" dirty="0">
                <a:solidFill>
                  <a:srgbClr val="FFFFFF"/>
                </a:solidFill>
              </a:rPr>
              <a:t>.” </a:t>
            </a:r>
            <a:r>
              <a:rPr lang="en-US" sz="2400" dirty="0" smtClean="0">
                <a:solidFill>
                  <a:srgbClr val="FFFFFF"/>
                </a:solidFill>
              </a:rPr>
              <a:t>(</a:t>
            </a:r>
            <a:r>
              <a:rPr lang="en-US" sz="2400" dirty="0">
                <a:solidFill>
                  <a:srgbClr val="FFFFFF"/>
                </a:solidFill>
              </a:rPr>
              <a:t>Esther 2:17)</a:t>
            </a:r>
            <a:r>
              <a:rPr lang="en-AU" sz="2400" dirty="0" smtClean="0">
                <a:solidFill>
                  <a:srgbClr val="FFFFFF"/>
                </a:solidFill>
                <a:effectLst/>
              </a:rPr>
              <a:t> </a:t>
            </a:r>
            <a:endParaRPr lang="en-US" sz="2400" dirty="0">
              <a:solidFill>
                <a:srgbClr val="FFFFFF"/>
              </a:solidFill>
            </a:endParaRPr>
          </a:p>
        </p:txBody>
      </p:sp>
    </p:spTree>
    <p:extLst>
      <p:ext uri="{BB962C8B-B14F-4D97-AF65-F5344CB8AC3E}">
        <p14:creationId xmlns:p14="http://schemas.microsoft.com/office/powerpoint/2010/main" val="2495858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20 Vision 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05382"/>
          </a:xfrm>
          <a:prstGeom prst="rect">
            <a:avLst/>
          </a:prstGeom>
        </p:spPr>
      </p:pic>
      <p:sp>
        <p:nvSpPr>
          <p:cNvPr id="3" name="TextBox 2"/>
          <p:cNvSpPr txBox="1"/>
          <p:nvPr/>
        </p:nvSpPr>
        <p:spPr>
          <a:xfrm>
            <a:off x="1155525" y="853607"/>
            <a:ext cx="6860277" cy="369332"/>
          </a:xfrm>
          <a:prstGeom prst="rect">
            <a:avLst/>
          </a:prstGeom>
          <a:noFill/>
        </p:spPr>
        <p:txBody>
          <a:bodyPr wrap="square" rtlCol="0">
            <a:spAutoFit/>
          </a:bodyPr>
          <a:lstStyle/>
          <a:p>
            <a:endParaRPr lang="en-US" dirty="0"/>
          </a:p>
        </p:txBody>
      </p:sp>
      <p:sp>
        <p:nvSpPr>
          <p:cNvPr id="2" name="Rectangle 1"/>
          <p:cNvSpPr/>
          <p:nvPr/>
        </p:nvSpPr>
        <p:spPr>
          <a:xfrm>
            <a:off x="895271" y="850947"/>
            <a:ext cx="7120531" cy="2369880"/>
          </a:xfrm>
          <a:prstGeom prst="rect">
            <a:avLst/>
          </a:prstGeom>
        </p:spPr>
        <p:txBody>
          <a:bodyPr wrap="square">
            <a:spAutoFit/>
          </a:bodyPr>
          <a:lstStyle/>
          <a:p>
            <a:pPr algn="ctr"/>
            <a:r>
              <a:rPr lang="en-US" sz="3600" b="1" i="1" dirty="0" smtClean="0">
                <a:solidFill>
                  <a:srgbClr val="FFFFFF"/>
                </a:solidFill>
              </a:rPr>
              <a:t>4.</a:t>
            </a:r>
            <a:r>
              <a:rPr lang="en-US" sz="3600" i="1" dirty="0" smtClean="0">
                <a:solidFill>
                  <a:srgbClr val="FFFFFF"/>
                </a:solidFill>
              </a:rPr>
              <a:t> </a:t>
            </a:r>
            <a:r>
              <a:rPr lang="en-US" sz="3600" i="1" dirty="0">
                <a:solidFill>
                  <a:srgbClr val="FFFFFF"/>
                </a:solidFill>
              </a:rPr>
              <a:t>Have a significant </a:t>
            </a:r>
            <a:r>
              <a:rPr lang="en-US" sz="4000" b="1" i="1" dirty="0">
                <a:solidFill>
                  <a:srgbClr val="FFFFFF"/>
                </a:solidFill>
              </a:rPr>
              <a:t>intern</a:t>
            </a:r>
            <a:r>
              <a:rPr lang="en-US" sz="3600" i="1" dirty="0">
                <a:solidFill>
                  <a:srgbClr val="FFFFFF"/>
                </a:solidFill>
              </a:rPr>
              <a:t> program that is designed to nurture the growth of God’s people and serve our growing church</a:t>
            </a:r>
            <a:r>
              <a:rPr lang="en-US" sz="3600" i="1" dirty="0" smtClean="0">
                <a:solidFill>
                  <a:srgbClr val="FFFFFF"/>
                </a:solidFill>
              </a:rPr>
              <a:t>. </a:t>
            </a:r>
            <a:endParaRPr lang="en-US" sz="3600" i="1" dirty="0">
              <a:solidFill>
                <a:srgbClr val="FFFFFF"/>
              </a:solidFill>
            </a:endParaRPr>
          </a:p>
        </p:txBody>
      </p:sp>
    </p:spTree>
    <p:extLst>
      <p:ext uri="{BB962C8B-B14F-4D97-AF65-F5344CB8AC3E}">
        <p14:creationId xmlns:p14="http://schemas.microsoft.com/office/powerpoint/2010/main" val="3312586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20 Vision 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05382"/>
          </a:xfrm>
          <a:prstGeom prst="rect">
            <a:avLst/>
          </a:prstGeom>
        </p:spPr>
      </p:pic>
      <p:sp>
        <p:nvSpPr>
          <p:cNvPr id="3" name="TextBox 2"/>
          <p:cNvSpPr txBox="1"/>
          <p:nvPr/>
        </p:nvSpPr>
        <p:spPr>
          <a:xfrm>
            <a:off x="1155525" y="853607"/>
            <a:ext cx="6860277" cy="369332"/>
          </a:xfrm>
          <a:prstGeom prst="rect">
            <a:avLst/>
          </a:prstGeom>
          <a:noFill/>
        </p:spPr>
        <p:txBody>
          <a:bodyPr wrap="square" rtlCol="0">
            <a:spAutoFit/>
          </a:bodyPr>
          <a:lstStyle/>
          <a:p>
            <a:endParaRPr lang="en-US" dirty="0"/>
          </a:p>
        </p:txBody>
      </p:sp>
      <p:sp>
        <p:nvSpPr>
          <p:cNvPr id="2" name="Rectangle 1"/>
          <p:cNvSpPr/>
          <p:nvPr/>
        </p:nvSpPr>
        <p:spPr>
          <a:xfrm>
            <a:off x="895271" y="850947"/>
            <a:ext cx="7120531" cy="2369880"/>
          </a:xfrm>
          <a:prstGeom prst="rect">
            <a:avLst/>
          </a:prstGeom>
        </p:spPr>
        <p:txBody>
          <a:bodyPr wrap="square">
            <a:spAutoFit/>
          </a:bodyPr>
          <a:lstStyle/>
          <a:p>
            <a:pPr lvl="0" algn="ctr"/>
            <a:r>
              <a:rPr lang="en-US" sz="3600" b="1" i="1" dirty="0">
                <a:solidFill>
                  <a:srgbClr val="FFFFFF"/>
                </a:solidFill>
              </a:rPr>
              <a:t>5</a:t>
            </a:r>
            <a:r>
              <a:rPr lang="en-US" sz="3600" b="1" i="1" dirty="0" smtClean="0">
                <a:solidFill>
                  <a:srgbClr val="FFFFFF"/>
                </a:solidFill>
              </a:rPr>
              <a:t>.</a:t>
            </a:r>
            <a:r>
              <a:rPr lang="en-US" sz="3600" i="1" dirty="0" smtClean="0">
                <a:solidFill>
                  <a:srgbClr val="FFFFFF"/>
                </a:solidFill>
              </a:rPr>
              <a:t> </a:t>
            </a:r>
            <a:r>
              <a:rPr lang="en-US" sz="3600" i="1" dirty="0">
                <a:solidFill>
                  <a:srgbClr val="FFFFFF"/>
                </a:solidFill>
              </a:rPr>
              <a:t>Have a </a:t>
            </a:r>
            <a:r>
              <a:rPr lang="en-US" sz="4000" b="1" i="1" dirty="0">
                <a:solidFill>
                  <a:srgbClr val="FFFFFF"/>
                </a:solidFill>
              </a:rPr>
              <a:t>senior staff team</a:t>
            </a:r>
            <a:r>
              <a:rPr lang="en-US" sz="3600" i="1" dirty="0">
                <a:solidFill>
                  <a:srgbClr val="FFFFFF"/>
                </a:solidFill>
              </a:rPr>
              <a:t> of eight (full or part-time equivalent) with additional pastoral and support staff across the life of our church</a:t>
            </a:r>
            <a:r>
              <a:rPr lang="en-US" sz="3600" i="1" dirty="0" smtClean="0">
                <a:solidFill>
                  <a:srgbClr val="FFFFFF"/>
                </a:solidFill>
              </a:rPr>
              <a:t>.</a:t>
            </a:r>
            <a:r>
              <a:rPr lang="en-US" sz="3600" b="1" i="1" dirty="0" smtClean="0">
                <a:solidFill>
                  <a:srgbClr val="FFFFFF"/>
                </a:solidFill>
              </a:rPr>
              <a:t> </a:t>
            </a:r>
            <a:endParaRPr lang="en-US" sz="3600" i="1" dirty="0">
              <a:solidFill>
                <a:srgbClr val="FFFFFF"/>
              </a:solidFill>
            </a:endParaRPr>
          </a:p>
        </p:txBody>
      </p:sp>
    </p:spTree>
    <p:extLst>
      <p:ext uri="{BB962C8B-B14F-4D97-AF65-F5344CB8AC3E}">
        <p14:creationId xmlns:p14="http://schemas.microsoft.com/office/powerpoint/2010/main" val="383796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20 Vision 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05382"/>
          </a:xfrm>
          <a:prstGeom prst="rect">
            <a:avLst/>
          </a:prstGeom>
        </p:spPr>
      </p:pic>
      <p:sp>
        <p:nvSpPr>
          <p:cNvPr id="3" name="TextBox 2"/>
          <p:cNvSpPr txBox="1"/>
          <p:nvPr/>
        </p:nvSpPr>
        <p:spPr>
          <a:xfrm>
            <a:off x="1155525" y="853607"/>
            <a:ext cx="6860277" cy="369332"/>
          </a:xfrm>
          <a:prstGeom prst="rect">
            <a:avLst/>
          </a:prstGeom>
          <a:noFill/>
        </p:spPr>
        <p:txBody>
          <a:bodyPr wrap="square" rtlCol="0">
            <a:spAutoFit/>
          </a:bodyPr>
          <a:lstStyle/>
          <a:p>
            <a:endParaRPr lang="en-US" dirty="0"/>
          </a:p>
        </p:txBody>
      </p:sp>
      <p:sp>
        <p:nvSpPr>
          <p:cNvPr id="2" name="Rectangle 1"/>
          <p:cNvSpPr/>
          <p:nvPr/>
        </p:nvSpPr>
        <p:spPr>
          <a:xfrm>
            <a:off x="895271" y="850947"/>
            <a:ext cx="7120531" cy="2369880"/>
          </a:xfrm>
          <a:prstGeom prst="rect">
            <a:avLst/>
          </a:prstGeom>
        </p:spPr>
        <p:txBody>
          <a:bodyPr wrap="square">
            <a:spAutoFit/>
          </a:bodyPr>
          <a:lstStyle/>
          <a:p>
            <a:pPr algn="ctr"/>
            <a:r>
              <a:rPr lang="en-US" sz="3600" b="1" i="1" dirty="0">
                <a:solidFill>
                  <a:srgbClr val="FFFFFF"/>
                </a:solidFill>
              </a:rPr>
              <a:t>6</a:t>
            </a:r>
            <a:r>
              <a:rPr lang="en-US" sz="3600" b="1" i="1" dirty="0" smtClean="0">
                <a:solidFill>
                  <a:srgbClr val="FFFFFF"/>
                </a:solidFill>
              </a:rPr>
              <a:t>.</a:t>
            </a:r>
            <a:r>
              <a:rPr lang="en-US" sz="3600" i="1" dirty="0">
                <a:solidFill>
                  <a:srgbClr val="FFFFFF"/>
                </a:solidFill>
              </a:rPr>
              <a:t> Be giving away over </a:t>
            </a:r>
            <a:r>
              <a:rPr lang="en-US" sz="4000" b="1" i="1" dirty="0">
                <a:solidFill>
                  <a:srgbClr val="FFFFFF"/>
                </a:solidFill>
              </a:rPr>
              <a:t>$250,000 </a:t>
            </a:r>
            <a:r>
              <a:rPr lang="en-US" sz="3600" i="1" dirty="0">
                <a:solidFill>
                  <a:srgbClr val="FFFFFF"/>
                </a:solidFill>
              </a:rPr>
              <a:t>each year towards mission, aid and church planting initiatives around our city, state, nation and globe</a:t>
            </a:r>
            <a:r>
              <a:rPr lang="en-US" sz="3600" i="1" dirty="0" smtClean="0">
                <a:solidFill>
                  <a:srgbClr val="FFFFFF"/>
                </a:solidFill>
              </a:rPr>
              <a:t>.</a:t>
            </a:r>
            <a:r>
              <a:rPr lang="en-US" sz="3600" b="1" i="1" dirty="0" smtClean="0">
                <a:solidFill>
                  <a:srgbClr val="FFFFFF"/>
                </a:solidFill>
              </a:rPr>
              <a:t> </a:t>
            </a:r>
            <a:endParaRPr lang="en-US" sz="3600" i="1" dirty="0">
              <a:solidFill>
                <a:srgbClr val="FFFFFF"/>
              </a:solidFill>
            </a:endParaRPr>
          </a:p>
        </p:txBody>
      </p:sp>
    </p:spTree>
    <p:extLst>
      <p:ext uri="{BB962C8B-B14F-4D97-AF65-F5344CB8AC3E}">
        <p14:creationId xmlns:p14="http://schemas.microsoft.com/office/powerpoint/2010/main" val="18343732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20 Vision 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05382"/>
          </a:xfrm>
          <a:prstGeom prst="rect">
            <a:avLst/>
          </a:prstGeom>
        </p:spPr>
      </p:pic>
      <p:sp>
        <p:nvSpPr>
          <p:cNvPr id="3" name="TextBox 2"/>
          <p:cNvSpPr txBox="1"/>
          <p:nvPr/>
        </p:nvSpPr>
        <p:spPr>
          <a:xfrm>
            <a:off x="1155525" y="853607"/>
            <a:ext cx="6860277" cy="369332"/>
          </a:xfrm>
          <a:prstGeom prst="rect">
            <a:avLst/>
          </a:prstGeom>
          <a:noFill/>
        </p:spPr>
        <p:txBody>
          <a:bodyPr wrap="square" rtlCol="0">
            <a:spAutoFit/>
          </a:bodyPr>
          <a:lstStyle/>
          <a:p>
            <a:endParaRPr lang="en-US" dirty="0"/>
          </a:p>
        </p:txBody>
      </p:sp>
      <p:sp>
        <p:nvSpPr>
          <p:cNvPr id="2" name="Rectangle 1"/>
          <p:cNvSpPr/>
          <p:nvPr/>
        </p:nvSpPr>
        <p:spPr>
          <a:xfrm>
            <a:off x="895271" y="850947"/>
            <a:ext cx="7120531" cy="2985433"/>
          </a:xfrm>
          <a:prstGeom prst="rect">
            <a:avLst/>
          </a:prstGeom>
        </p:spPr>
        <p:txBody>
          <a:bodyPr wrap="square">
            <a:spAutoFit/>
          </a:bodyPr>
          <a:lstStyle/>
          <a:p>
            <a:pPr lvl="0" algn="ctr"/>
            <a:r>
              <a:rPr lang="en-US" sz="3600" b="1" i="1" dirty="0" smtClean="0">
                <a:solidFill>
                  <a:srgbClr val="FFFFFF"/>
                </a:solidFill>
              </a:rPr>
              <a:t>7.</a:t>
            </a:r>
            <a:r>
              <a:rPr lang="en-US" sz="3600" b="1" i="1" dirty="0">
                <a:solidFill>
                  <a:srgbClr val="FFFFFF"/>
                </a:solidFill>
              </a:rPr>
              <a:t> </a:t>
            </a:r>
            <a:r>
              <a:rPr lang="en-US" sz="3600" i="1" dirty="0">
                <a:solidFill>
                  <a:srgbClr val="FFFFFF"/>
                </a:solidFill>
              </a:rPr>
              <a:t>Be </a:t>
            </a:r>
            <a:r>
              <a:rPr lang="en-US" sz="4000" b="1" i="1" dirty="0">
                <a:solidFill>
                  <a:srgbClr val="FFFFFF"/>
                </a:solidFill>
              </a:rPr>
              <a:t>working closely with other Baptist Churches </a:t>
            </a:r>
            <a:r>
              <a:rPr lang="en-US" sz="3600" i="1" dirty="0">
                <a:solidFill>
                  <a:srgbClr val="FFFFFF"/>
                </a:solidFill>
              </a:rPr>
              <a:t>to advance the Kingdom of God in this city, </a:t>
            </a:r>
            <a:r>
              <a:rPr lang="en-AU" sz="3600" i="1" dirty="0">
                <a:solidFill>
                  <a:srgbClr val="FFFFFF"/>
                </a:solidFill>
              </a:rPr>
              <a:t>with the understanding that we are always better together</a:t>
            </a:r>
            <a:r>
              <a:rPr lang="en-AU" sz="3600" i="1" dirty="0" smtClean="0">
                <a:solidFill>
                  <a:srgbClr val="FFFFFF"/>
                </a:solidFill>
              </a:rPr>
              <a:t>.</a:t>
            </a:r>
            <a:endParaRPr lang="en-AU" sz="3600" i="1" dirty="0">
              <a:solidFill>
                <a:srgbClr val="FFFFFF"/>
              </a:solidFill>
            </a:endParaRPr>
          </a:p>
        </p:txBody>
      </p:sp>
    </p:spTree>
    <p:extLst>
      <p:ext uri="{BB962C8B-B14F-4D97-AF65-F5344CB8AC3E}">
        <p14:creationId xmlns:p14="http://schemas.microsoft.com/office/powerpoint/2010/main" val="157737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20 Vision 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05382"/>
          </a:xfrm>
          <a:prstGeom prst="rect">
            <a:avLst/>
          </a:prstGeom>
        </p:spPr>
      </p:pic>
      <p:sp>
        <p:nvSpPr>
          <p:cNvPr id="3" name="TextBox 2"/>
          <p:cNvSpPr txBox="1"/>
          <p:nvPr/>
        </p:nvSpPr>
        <p:spPr>
          <a:xfrm>
            <a:off x="1155525" y="853607"/>
            <a:ext cx="6860277" cy="369332"/>
          </a:xfrm>
          <a:prstGeom prst="rect">
            <a:avLst/>
          </a:prstGeom>
          <a:noFill/>
        </p:spPr>
        <p:txBody>
          <a:bodyPr wrap="square" rtlCol="0">
            <a:spAutoFit/>
          </a:bodyPr>
          <a:lstStyle/>
          <a:p>
            <a:endParaRPr lang="en-US" dirty="0"/>
          </a:p>
        </p:txBody>
      </p:sp>
      <p:sp>
        <p:nvSpPr>
          <p:cNvPr id="2" name="Rectangle 1"/>
          <p:cNvSpPr/>
          <p:nvPr/>
        </p:nvSpPr>
        <p:spPr>
          <a:xfrm>
            <a:off x="895271" y="850947"/>
            <a:ext cx="7120531" cy="2923877"/>
          </a:xfrm>
          <a:prstGeom prst="rect">
            <a:avLst/>
          </a:prstGeom>
        </p:spPr>
        <p:txBody>
          <a:bodyPr wrap="square">
            <a:spAutoFit/>
          </a:bodyPr>
          <a:lstStyle/>
          <a:p>
            <a:pPr lvl="0" algn="ctr"/>
            <a:r>
              <a:rPr lang="en-US" sz="3600" b="1" i="1" dirty="0">
                <a:solidFill>
                  <a:srgbClr val="FFFFFF"/>
                </a:solidFill>
              </a:rPr>
              <a:t>8</a:t>
            </a:r>
            <a:r>
              <a:rPr lang="en-US" sz="3600" b="1" i="1" dirty="0" smtClean="0">
                <a:solidFill>
                  <a:srgbClr val="FFFFFF"/>
                </a:solidFill>
              </a:rPr>
              <a:t>.</a:t>
            </a:r>
            <a:r>
              <a:rPr lang="en-US" sz="3600" i="1" dirty="0" smtClean="0">
                <a:solidFill>
                  <a:srgbClr val="FFFFFF"/>
                </a:solidFill>
              </a:rPr>
              <a:t> </a:t>
            </a:r>
            <a:r>
              <a:rPr lang="en-US" sz="3600" i="1" dirty="0">
                <a:solidFill>
                  <a:srgbClr val="FFFFFF"/>
                </a:solidFill>
              </a:rPr>
              <a:t>Have over 2000 people in our church community, many of whom are new believers, </a:t>
            </a:r>
            <a:r>
              <a:rPr lang="en-US" sz="4000" b="1" i="1" dirty="0">
                <a:solidFill>
                  <a:srgbClr val="FFFFFF"/>
                </a:solidFill>
              </a:rPr>
              <a:t>living out </a:t>
            </a:r>
            <a:r>
              <a:rPr lang="en-US" sz="3600" i="1" dirty="0">
                <a:solidFill>
                  <a:srgbClr val="FFFFFF"/>
                </a:solidFill>
              </a:rPr>
              <a:t>the principle of being and making disciples / followers of Jesus Christ. </a:t>
            </a:r>
            <a:r>
              <a:rPr lang="en-US" sz="3600" b="1" i="1" dirty="0" smtClean="0">
                <a:solidFill>
                  <a:srgbClr val="FFFFFF"/>
                </a:solidFill>
              </a:rPr>
              <a:t> </a:t>
            </a:r>
            <a:endParaRPr lang="en-AU" sz="3600" i="1" dirty="0">
              <a:solidFill>
                <a:srgbClr val="FFFFFF"/>
              </a:solidFill>
            </a:endParaRPr>
          </a:p>
        </p:txBody>
      </p:sp>
    </p:spTree>
    <p:extLst>
      <p:ext uri="{BB962C8B-B14F-4D97-AF65-F5344CB8AC3E}">
        <p14:creationId xmlns:p14="http://schemas.microsoft.com/office/powerpoint/2010/main" val="1465967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715000"/>
          </a:xfrm>
          <a:prstGeom prst="rect">
            <a:avLst/>
          </a:prstGeom>
        </p:spPr>
      </p:pic>
      <p:sp>
        <p:nvSpPr>
          <p:cNvPr id="3" name="TextBox 2"/>
          <p:cNvSpPr txBox="1"/>
          <p:nvPr/>
        </p:nvSpPr>
        <p:spPr>
          <a:xfrm>
            <a:off x="2404943" y="1079292"/>
            <a:ext cx="6318748" cy="1446550"/>
          </a:xfrm>
          <a:prstGeom prst="rect">
            <a:avLst/>
          </a:prstGeom>
          <a:noFill/>
        </p:spPr>
        <p:txBody>
          <a:bodyPr wrap="square" rtlCol="0">
            <a:spAutoFit/>
          </a:bodyPr>
          <a:lstStyle/>
          <a:p>
            <a:endParaRPr lang="en-US" sz="8800" dirty="0">
              <a:solidFill>
                <a:schemeClr val="bg1"/>
              </a:solidFill>
            </a:endParaRPr>
          </a:p>
        </p:txBody>
      </p:sp>
      <p:sp>
        <p:nvSpPr>
          <p:cNvPr id="5" name="Rectangle 4"/>
          <p:cNvSpPr/>
          <p:nvPr/>
        </p:nvSpPr>
        <p:spPr>
          <a:xfrm>
            <a:off x="662510" y="432961"/>
            <a:ext cx="7839686" cy="4185761"/>
          </a:xfrm>
          <a:prstGeom prst="rect">
            <a:avLst/>
          </a:prstGeom>
        </p:spPr>
        <p:txBody>
          <a:bodyPr wrap="square">
            <a:spAutoFit/>
          </a:bodyPr>
          <a:lstStyle/>
          <a:p>
            <a:r>
              <a:rPr lang="en-AU" sz="6600" dirty="0" smtClean="0">
                <a:solidFill>
                  <a:srgbClr val="FFFFFF"/>
                </a:solidFill>
              </a:rPr>
              <a:t>ALL THE BELIEVERS WERE </a:t>
            </a:r>
            <a:r>
              <a:rPr lang="en-AU" sz="6600" b="1" dirty="0" smtClean="0">
                <a:solidFill>
                  <a:srgbClr val="FFFFFF"/>
                </a:solidFill>
              </a:rPr>
              <a:t>UNITED </a:t>
            </a:r>
            <a:r>
              <a:rPr lang="en-AU" sz="6600" dirty="0" smtClean="0">
                <a:solidFill>
                  <a:srgbClr val="FFFFFF"/>
                </a:solidFill>
              </a:rPr>
              <a:t>IN HEART AND MIND…</a:t>
            </a:r>
          </a:p>
          <a:p>
            <a:r>
              <a:rPr lang="en-AU" sz="3400" dirty="0" smtClean="0">
                <a:solidFill>
                  <a:srgbClr val="FFFFFF"/>
                </a:solidFill>
              </a:rPr>
              <a:t>ACTS 4:32</a:t>
            </a:r>
          </a:p>
          <a:p>
            <a:pPr algn="ctr"/>
            <a:r>
              <a:rPr lang="en-US" sz="3400" dirty="0" smtClean="0">
                <a:solidFill>
                  <a:srgbClr val="FFFFFF"/>
                </a:solidFill>
              </a:rPr>
              <a:t> </a:t>
            </a:r>
            <a:endParaRPr lang="en-US" sz="2400" dirty="0">
              <a:solidFill>
                <a:srgbClr val="FFFFFF"/>
              </a:solidFill>
            </a:endParaRPr>
          </a:p>
        </p:txBody>
      </p:sp>
    </p:spTree>
    <p:extLst>
      <p:ext uri="{BB962C8B-B14F-4D97-AF65-F5344CB8AC3E}">
        <p14:creationId xmlns:p14="http://schemas.microsoft.com/office/powerpoint/2010/main" val="3825896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715000"/>
          </a:xfrm>
          <a:prstGeom prst="rect">
            <a:avLst/>
          </a:prstGeom>
        </p:spPr>
      </p:pic>
      <p:sp>
        <p:nvSpPr>
          <p:cNvPr id="3" name="TextBox 2"/>
          <p:cNvSpPr txBox="1"/>
          <p:nvPr/>
        </p:nvSpPr>
        <p:spPr>
          <a:xfrm>
            <a:off x="2404943" y="1079292"/>
            <a:ext cx="6318748" cy="1446550"/>
          </a:xfrm>
          <a:prstGeom prst="rect">
            <a:avLst/>
          </a:prstGeom>
          <a:noFill/>
        </p:spPr>
        <p:txBody>
          <a:bodyPr wrap="square" rtlCol="0">
            <a:spAutoFit/>
          </a:bodyPr>
          <a:lstStyle/>
          <a:p>
            <a:endParaRPr lang="en-US" sz="8800" dirty="0">
              <a:solidFill>
                <a:schemeClr val="bg1"/>
              </a:solidFill>
            </a:endParaRPr>
          </a:p>
        </p:txBody>
      </p:sp>
      <p:sp>
        <p:nvSpPr>
          <p:cNvPr id="4" name="Rectangle 3"/>
          <p:cNvSpPr/>
          <p:nvPr/>
        </p:nvSpPr>
        <p:spPr>
          <a:xfrm>
            <a:off x="524485" y="249016"/>
            <a:ext cx="8199205" cy="3231654"/>
          </a:xfrm>
          <a:prstGeom prst="rect">
            <a:avLst/>
          </a:prstGeom>
        </p:spPr>
        <p:txBody>
          <a:bodyPr wrap="square">
            <a:spAutoFit/>
          </a:bodyPr>
          <a:lstStyle/>
          <a:p>
            <a:pPr algn="ctr"/>
            <a:r>
              <a:rPr lang="en-US" sz="3400" b="1" dirty="0">
                <a:solidFill>
                  <a:srgbClr val="FFFFFF"/>
                </a:solidFill>
              </a:rPr>
              <a:t> </a:t>
            </a:r>
            <a:r>
              <a:rPr lang="en-US" sz="3400" dirty="0">
                <a:solidFill>
                  <a:srgbClr val="FFFFFF"/>
                </a:solidFill>
              </a:rPr>
              <a:t>For if you remain silent at this time, relief and deliverance for the Jews will arise from another place, but you and your father’s family will perish. And who knows but that you have come to your royal position for such a time as this?” </a:t>
            </a:r>
            <a:r>
              <a:rPr lang="en-US" sz="2400" dirty="0">
                <a:solidFill>
                  <a:srgbClr val="FFFFFF"/>
                </a:solidFill>
              </a:rPr>
              <a:t>(Esther 4:</a:t>
            </a:r>
            <a:r>
              <a:rPr lang="en-US" sz="2400" dirty="0" smtClean="0">
                <a:solidFill>
                  <a:srgbClr val="FFFFFF"/>
                </a:solidFill>
              </a:rPr>
              <a:t>13-</a:t>
            </a:r>
            <a:r>
              <a:rPr lang="en-US" sz="2400" dirty="0">
                <a:solidFill>
                  <a:srgbClr val="FFFFFF"/>
                </a:solidFill>
              </a:rPr>
              <a:t>14)</a:t>
            </a:r>
            <a:r>
              <a:rPr lang="en-AU" sz="2400" dirty="0" smtClean="0">
                <a:solidFill>
                  <a:srgbClr val="FFFFFF"/>
                </a:solidFill>
                <a:effectLst/>
              </a:rPr>
              <a:t> </a:t>
            </a:r>
            <a:endParaRPr lang="en-US" sz="2400" dirty="0">
              <a:solidFill>
                <a:srgbClr val="FFFFFF"/>
              </a:solidFill>
            </a:endParaRPr>
          </a:p>
        </p:txBody>
      </p:sp>
    </p:spTree>
    <p:extLst>
      <p:ext uri="{BB962C8B-B14F-4D97-AF65-F5344CB8AC3E}">
        <p14:creationId xmlns:p14="http://schemas.microsoft.com/office/powerpoint/2010/main" val="878862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715000"/>
          </a:xfrm>
          <a:prstGeom prst="rect">
            <a:avLst/>
          </a:prstGeom>
        </p:spPr>
      </p:pic>
      <p:sp>
        <p:nvSpPr>
          <p:cNvPr id="3" name="TextBox 2"/>
          <p:cNvSpPr txBox="1"/>
          <p:nvPr/>
        </p:nvSpPr>
        <p:spPr>
          <a:xfrm>
            <a:off x="2404943" y="1079292"/>
            <a:ext cx="6318748" cy="1446550"/>
          </a:xfrm>
          <a:prstGeom prst="rect">
            <a:avLst/>
          </a:prstGeom>
          <a:noFill/>
        </p:spPr>
        <p:txBody>
          <a:bodyPr wrap="square" rtlCol="0">
            <a:spAutoFit/>
          </a:bodyPr>
          <a:lstStyle/>
          <a:p>
            <a:endParaRPr lang="en-US" sz="8800" dirty="0">
              <a:solidFill>
                <a:schemeClr val="bg1"/>
              </a:solidFill>
            </a:endParaRPr>
          </a:p>
        </p:txBody>
      </p:sp>
      <p:sp>
        <p:nvSpPr>
          <p:cNvPr id="5" name="Rectangle 4"/>
          <p:cNvSpPr/>
          <p:nvPr/>
        </p:nvSpPr>
        <p:spPr>
          <a:xfrm>
            <a:off x="220837" y="249016"/>
            <a:ext cx="8723030" cy="3231654"/>
          </a:xfrm>
          <a:prstGeom prst="rect">
            <a:avLst/>
          </a:prstGeom>
        </p:spPr>
        <p:txBody>
          <a:bodyPr wrap="square">
            <a:spAutoFit/>
          </a:bodyPr>
          <a:lstStyle/>
          <a:p>
            <a:pPr algn="ctr"/>
            <a:r>
              <a:rPr lang="en-US" sz="3400" dirty="0">
                <a:solidFill>
                  <a:srgbClr val="FFFFFF"/>
                </a:solidFill>
              </a:rPr>
              <a:t>“Go, gather together all the Jews who are in Susa, and fast for me. Do not eat or drink for three days, night or day. I and my attendants will fast as you do. When this is done, I will go to the king, even though it is against the law. And if I perish, I perish.” </a:t>
            </a:r>
            <a:r>
              <a:rPr lang="en-US" sz="2400" dirty="0">
                <a:solidFill>
                  <a:srgbClr val="FFFFFF"/>
                </a:solidFill>
              </a:rPr>
              <a:t>(Esther 4:16)</a:t>
            </a:r>
            <a:r>
              <a:rPr lang="en-AU" sz="2400" dirty="0" smtClean="0">
                <a:solidFill>
                  <a:srgbClr val="FFFFFF"/>
                </a:solidFill>
                <a:effectLst/>
              </a:rPr>
              <a:t> </a:t>
            </a:r>
            <a:endParaRPr lang="en-US" sz="2400" dirty="0">
              <a:solidFill>
                <a:srgbClr val="FFFFFF"/>
              </a:solidFill>
            </a:endParaRPr>
          </a:p>
        </p:txBody>
      </p:sp>
    </p:spTree>
    <p:extLst>
      <p:ext uri="{BB962C8B-B14F-4D97-AF65-F5344CB8AC3E}">
        <p14:creationId xmlns:p14="http://schemas.microsoft.com/office/powerpoint/2010/main" val="3518257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715000"/>
          </a:xfrm>
          <a:prstGeom prst="rect">
            <a:avLst/>
          </a:prstGeom>
        </p:spPr>
      </p:pic>
      <p:sp>
        <p:nvSpPr>
          <p:cNvPr id="3" name="TextBox 2"/>
          <p:cNvSpPr txBox="1"/>
          <p:nvPr/>
        </p:nvSpPr>
        <p:spPr>
          <a:xfrm>
            <a:off x="2404943" y="1079292"/>
            <a:ext cx="6318748" cy="1446550"/>
          </a:xfrm>
          <a:prstGeom prst="rect">
            <a:avLst/>
          </a:prstGeom>
          <a:noFill/>
        </p:spPr>
        <p:txBody>
          <a:bodyPr wrap="square" rtlCol="0">
            <a:spAutoFit/>
          </a:bodyPr>
          <a:lstStyle/>
          <a:p>
            <a:endParaRPr lang="en-US" sz="8800" dirty="0">
              <a:solidFill>
                <a:schemeClr val="bg1"/>
              </a:solidFill>
            </a:endParaRPr>
          </a:p>
        </p:txBody>
      </p:sp>
      <p:sp>
        <p:nvSpPr>
          <p:cNvPr id="4" name="Rectangle 3"/>
          <p:cNvSpPr/>
          <p:nvPr/>
        </p:nvSpPr>
        <p:spPr>
          <a:xfrm>
            <a:off x="524485" y="249016"/>
            <a:ext cx="8199205" cy="461665"/>
          </a:xfrm>
          <a:prstGeom prst="rect">
            <a:avLst/>
          </a:prstGeom>
        </p:spPr>
        <p:txBody>
          <a:bodyPr wrap="square">
            <a:spAutoFit/>
          </a:bodyPr>
          <a:lstStyle/>
          <a:p>
            <a:pPr algn="ctr"/>
            <a:endParaRPr lang="en-US" sz="2400" dirty="0">
              <a:solidFill>
                <a:srgbClr val="FFFFFF"/>
              </a:solidFill>
            </a:endParaRPr>
          </a:p>
        </p:txBody>
      </p:sp>
      <p:sp>
        <p:nvSpPr>
          <p:cNvPr id="6" name="Rectangle 5"/>
          <p:cNvSpPr/>
          <p:nvPr/>
        </p:nvSpPr>
        <p:spPr>
          <a:xfrm>
            <a:off x="524485" y="296744"/>
            <a:ext cx="8199205" cy="3231654"/>
          </a:xfrm>
          <a:prstGeom prst="rect">
            <a:avLst/>
          </a:prstGeom>
        </p:spPr>
        <p:txBody>
          <a:bodyPr wrap="square">
            <a:spAutoFit/>
          </a:bodyPr>
          <a:lstStyle/>
          <a:p>
            <a:pPr algn="ctr"/>
            <a:r>
              <a:rPr lang="en-US" sz="3400" dirty="0">
                <a:solidFill>
                  <a:srgbClr val="FFFFFF"/>
                </a:solidFill>
              </a:rPr>
              <a:t>“Mordecai the Jew was second in rank to King Xerxes, preeminent among the Jews, and held in high esteem by his many fellow Jews, because he worked for the good of his people and spoke up for the welfare of all the Jews.” </a:t>
            </a:r>
            <a:r>
              <a:rPr lang="en-US" sz="2400" dirty="0">
                <a:solidFill>
                  <a:srgbClr val="FFFFFF"/>
                </a:solidFill>
              </a:rPr>
              <a:t>(Esther 10:3)</a:t>
            </a:r>
            <a:r>
              <a:rPr lang="en-AU" sz="2400" dirty="0" smtClean="0">
                <a:solidFill>
                  <a:srgbClr val="FFFFFF"/>
                </a:solidFill>
                <a:effectLst/>
              </a:rPr>
              <a:t> </a:t>
            </a:r>
            <a:endParaRPr lang="en-US" sz="2400" dirty="0">
              <a:solidFill>
                <a:srgbClr val="FFFFFF"/>
              </a:solidFill>
            </a:endParaRPr>
          </a:p>
        </p:txBody>
      </p:sp>
    </p:spTree>
    <p:extLst>
      <p:ext uri="{BB962C8B-B14F-4D97-AF65-F5344CB8AC3E}">
        <p14:creationId xmlns:p14="http://schemas.microsoft.com/office/powerpoint/2010/main" val="2878441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715000"/>
          </a:xfrm>
          <a:prstGeom prst="rect">
            <a:avLst/>
          </a:prstGeom>
        </p:spPr>
      </p:pic>
      <p:sp>
        <p:nvSpPr>
          <p:cNvPr id="3" name="TextBox 2"/>
          <p:cNvSpPr txBox="1"/>
          <p:nvPr/>
        </p:nvSpPr>
        <p:spPr>
          <a:xfrm>
            <a:off x="2404943" y="1079292"/>
            <a:ext cx="6318748" cy="1446550"/>
          </a:xfrm>
          <a:prstGeom prst="rect">
            <a:avLst/>
          </a:prstGeom>
          <a:noFill/>
        </p:spPr>
        <p:txBody>
          <a:bodyPr wrap="square" rtlCol="0">
            <a:spAutoFit/>
          </a:bodyPr>
          <a:lstStyle/>
          <a:p>
            <a:r>
              <a:rPr lang="en-US" sz="8800" dirty="0" smtClean="0">
                <a:solidFill>
                  <a:schemeClr val="bg1"/>
                </a:solidFill>
              </a:rPr>
              <a:t>DISCIPLESHIP</a:t>
            </a:r>
            <a:endParaRPr lang="en-US" sz="8800" dirty="0">
              <a:solidFill>
                <a:schemeClr val="bg1"/>
              </a:solidFill>
            </a:endParaRPr>
          </a:p>
        </p:txBody>
      </p:sp>
      <p:pic>
        <p:nvPicPr>
          <p:cNvPr id="5" name="Picture 4" descr="Discip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12" y="967654"/>
            <a:ext cx="1839056" cy="1839056"/>
          </a:xfrm>
          <a:prstGeom prst="rect">
            <a:avLst/>
          </a:prstGeom>
        </p:spPr>
      </p:pic>
    </p:spTree>
    <p:extLst>
      <p:ext uri="{BB962C8B-B14F-4D97-AF65-F5344CB8AC3E}">
        <p14:creationId xmlns:p14="http://schemas.microsoft.com/office/powerpoint/2010/main" val="3525744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715000"/>
          </a:xfrm>
          <a:prstGeom prst="rect">
            <a:avLst/>
          </a:prstGeom>
        </p:spPr>
      </p:pic>
      <p:sp>
        <p:nvSpPr>
          <p:cNvPr id="3" name="TextBox 2"/>
          <p:cNvSpPr txBox="1"/>
          <p:nvPr/>
        </p:nvSpPr>
        <p:spPr>
          <a:xfrm>
            <a:off x="2953685" y="1079292"/>
            <a:ext cx="5770006" cy="1446550"/>
          </a:xfrm>
          <a:prstGeom prst="rect">
            <a:avLst/>
          </a:prstGeom>
          <a:noFill/>
        </p:spPr>
        <p:txBody>
          <a:bodyPr wrap="square" rtlCol="0">
            <a:spAutoFit/>
          </a:bodyPr>
          <a:lstStyle/>
          <a:p>
            <a:r>
              <a:rPr lang="en-US" sz="8800" dirty="0" smtClean="0">
                <a:solidFill>
                  <a:schemeClr val="bg1"/>
                </a:solidFill>
              </a:rPr>
              <a:t>CONNECT</a:t>
            </a:r>
            <a:endParaRPr lang="en-US" sz="8800" dirty="0">
              <a:solidFill>
                <a:schemeClr val="bg1"/>
              </a:solidFill>
            </a:endParaRPr>
          </a:p>
        </p:txBody>
      </p:sp>
      <p:pic>
        <p:nvPicPr>
          <p:cNvPr id="4" name="Picture 3" descr="Conne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337" y="988934"/>
            <a:ext cx="1776799" cy="1776799"/>
          </a:xfrm>
          <a:prstGeom prst="rect">
            <a:avLst/>
          </a:prstGeom>
        </p:spPr>
      </p:pic>
    </p:spTree>
    <p:extLst>
      <p:ext uri="{BB962C8B-B14F-4D97-AF65-F5344CB8AC3E}">
        <p14:creationId xmlns:p14="http://schemas.microsoft.com/office/powerpoint/2010/main" val="1000844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715000"/>
          </a:xfrm>
          <a:prstGeom prst="rect">
            <a:avLst/>
          </a:prstGeom>
        </p:spPr>
      </p:pic>
      <p:sp>
        <p:nvSpPr>
          <p:cNvPr id="3" name="TextBox 2"/>
          <p:cNvSpPr txBox="1"/>
          <p:nvPr/>
        </p:nvSpPr>
        <p:spPr>
          <a:xfrm>
            <a:off x="3533381" y="1079292"/>
            <a:ext cx="5190310" cy="1446550"/>
          </a:xfrm>
          <a:prstGeom prst="rect">
            <a:avLst/>
          </a:prstGeom>
          <a:noFill/>
        </p:spPr>
        <p:txBody>
          <a:bodyPr wrap="square" rtlCol="0">
            <a:spAutoFit/>
          </a:bodyPr>
          <a:lstStyle/>
          <a:p>
            <a:r>
              <a:rPr lang="en-US" sz="8800" dirty="0" smtClean="0">
                <a:solidFill>
                  <a:schemeClr val="bg1"/>
                </a:solidFill>
              </a:rPr>
              <a:t>CARE</a:t>
            </a:r>
            <a:endParaRPr lang="en-US" sz="8800" dirty="0">
              <a:solidFill>
                <a:schemeClr val="bg1"/>
              </a:solidFill>
            </a:endParaRPr>
          </a:p>
        </p:txBody>
      </p:sp>
      <p:pic>
        <p:nvPicPr>
          <p:cNvPr id="5" name="Picture 4" descr="Hea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943" y="895246"/>
            <a:ext cx="1936230" cy="1936230"/>
          </a:xfrm>
          <a:prstGeom prst="rect">
            <a:avLst/>
          </a:prstGeom>
        </p:spPr>
      </p:pic>
    </p:spTree>
    <p:extLst>
      <p:ext uri="{BB962C8B-B14F-4D97-AF65-F5344CB8AC3E}">
        <p14:creationId xmlns:p14="http://schemas.microsoft.com/office/powerpoint/2010/main" val="1722853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715000"/>
          </a:xfrm>
          <a:prstGeom prst="rect">
            <a:avLst/>
          </a:prstGeom>
        </p:spPr>
      </p:pic>
      <p:sp>
        <p:nvSpPr>
          <p:cNvPr id="3" name="TextBox 2"/>
          <p:cNvSpPr txBox="1"/>
          <p:nvPr/>
        </p:nvSpPr>
        <p:spPr>
          <a:xfrm>
            <a:off x="2404943" y="1079292"/>
            <a:ext cx="6318748" cy="1446550"/>
          </a:xfrm>
          <a:prstGeom prst="rect">
            <a:avLst/>
          </a:prstGeom>
          <a:noFill/>
        </p:spPr>
        <p:txBody>
          <a:bodyPr wrap="square" rtlCol="0">
            <a:spAutoFit/>
          </a:bodyPr>
          <a:lstStyle/>
          <a:p>
            <a:r>
              <a:rPr lang="en-US" sz="8800" dirty="0" smtClean="0">
                <a:solidFill>
                  <a:schemeClr val="bg1"/>
                </a:solidFill>
              </a:rPr>
              <a:t>EVANGELISM</a:t>
            </a:r>
            <a:endParaRPr lang="en-US" sz="8800" dirty="0">
              <a:solidFill>
                <a:schemeClr val="bg1"/>
              </a:solidFill>
            </a:endParaRPr>
          </a:p>
        </p:txBody>
      </p:sp>
      <p:pic>
        <p:nvPicPr>
          <p:cNvPr id="4" name="Picture 3" descr="Evangelis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34" y="811968"/>
            <a:ext cx="2061409" cy="2061409"/>
          </a:xfrm>
          <a:prstGeom prst="rect">
            <a:avLst/>
          </a:prstGeom>
        </p:spPr>
      </p:pic>
    </p:spTree>
    <p:extLst>
      <p:ext uri="{BB962C8B-B14F-4D97-AF65-F5344CB8AC3E}">
        <p14:creationId xmlns:p14="http://schemas.microsoft.com/office/powerpoint/2010/main" val="3445279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2083</TotalTime>
  <Words>562</Words>
  <Application>Microsoft Office PowerPoint</Application>
  <PresentationFormat>On-screen Show (16:10)</PresentationFormat>
  <Paragraphs>33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Bendigo Baptist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Lovell</dc:creator>
  <cp:lastModifiedBy>BB MEDIA</cp:lastModifiedBy>
  <cp:revision>14</cp:revision>
  <dcterms:created xsi:type="dcterms:W3CDTF">2016-02-04T23:49:06Z</dcterms:created>
  <dcterms:modified xsi:type="dcterms:W3CDTF">2016-02-06T21:34:57Z</dcterms:modified>
</cp:coreProperties>
</file>